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56" r:id="rId15"/>
    <p:sldId id="257" r:id="rId16"/>
    <p:sldId id="258" r:id="rId17"/>
    <p:sldId id="259"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25-Jan-23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25-Jan-23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25-Jan-23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25-Jan-23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25-Jan-23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25-Jan-23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25-Jan-23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25-Jan-23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25-Jan-23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25-Jan-23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25-Jan-23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25-Jan-23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drive.google.com/drive/folders/1YZz0zM1jX6X2OJF1pHRFW0Olr1SnyOCl?usp=share_link"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7D6799-7750-8D73-74E4-F60756070A45}"/>
              </a:ext>
            </a:extLst>
          </p:cNvPr>
          <p:cNvPicPr>
            <a:picLocks noGrp="1" noChangeAspect="1"/>
          </p:cNvPicPr>
          <p:nvPr>
            <p:ph idx="1"/>
          </p:nvPr>
        </p:nvPicPr>
        <p:blipFill>
          <a:blip r:embed="rId2"/>
          <a:stretch>
            <a:fillRect/>
          </a:stretch>
        </p:blipFill>
        <p:spPr>
          <a:xfrm rot="10800000" flipH="1" flipV="1">
            <a:off x="0" y="0"/>
            <a:ext cx="12192000" cy="6660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6A306B91-CCCB-0A0D-A3DC-567395A01E2F}"/>
              </a:ext>
            </a:extLst>
          </p:cNvPr>
          <p:cNvSpPr>
            <a:spLocks noGrp="1"/>
          </p:cNvSpPr>
          <p:nvPr>
            <p:ph type="title"/>
          </p:nvPr>
        </p:nvSpPr>
        <p:spPr>
          <a:xfrm rot="10800000" flipH="1" flipV="1">
            <a:off x="4308764" y="5334000"/>
            <a:ext cx="4502727" cy="693152"/>
          </a:xfrm>
        </p:spPr>
        <p:style>
          <a:lnRef idx="1">
            <a:schemeClr val="accent3"/>
          </a:lnRef>
          <a:fillRef idx="2">
            <a:schemeClr val="accent3"/>
          </a:fillRef>
          <a:effectRef idx="1">
            <a:schemeClr val="accent3"/>
          </a:effectRef>
          <a:fontRef idx="minor">
            <a:schemeClr val="dk1"/>
          </a:fontRef>
        </p:style>
        <p:txBody>
          <a:bodyPr>
            <a:normAutofit/>
          </a:bodyPr>
          <a:lstStyle/>
          <a:p>
            <a:r>
              <a:rPr lang="en-US" dirty="0"/>
              <a:t> Monu Kumar Soyal</a:t>
            </a:r>
          </a:p>
        </p:txBody>
      </p:sp>
    </p:spTree>
    <p:extLst>
      <p:ext uri="{BB962C8B-B14F-4D97-AF65-F5344CB8AC3E}">
        <p14:creationId xmlns:p14="http://schemas.microsoft.com/office/powerpoint/2010/main" val="371245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5EAE-1392-CBFC-E0E4-9CC2C23F9EB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60F2B35-99CF-6CCB-F567-8BB75D5BE3A1}"/>
              </a:ext>
            </a:extLst>
          </p:cNvPr>
          <p:cNvPicPr>
            <a:picLocks noGrp="1" noChangeAspect="1"/>
          </p:cNvPicPr>
          <p:nvPr>
            <p:ph idx="1"/>
          </p:nvPr>
        </p:nvPicPr>
        <p:blipFill>
          <a:blip r:embed="rId2"/>
          <a:stretch>
            <a:fillRect/>
          </a:stretch>
        </p:blipFill>
        <p:spPr>
          <a:xfrm>
            <a:off x="-1" y="0"/>
            <a:ext cx="12197953" cy="6858000"/>
          </a:xfrm>
        </p:spPr>
      </p:pic>
    </p:spTree>
    <p:extLst>
      <p:ext uri="{BB962C8B-B14F-4D97-AF65-F5344CB8AC3E}">
        <p14:creationId xmlns:p14="http://schemas.microsoft.com/office/powerpoint/2010/main" val="64998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F2A09-2259-20E0-C6AD-8D43D8D76A1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D131902-51A7-53E1-3CFB-2286864CDB30}"/>
              </a:ext>
            </a:extLst>
          </p:cNvPr>
          <p:cNvPicPr>
            <a:picLocks noGrp="1" noChangeAspect="1"/>
          </p:cNvPicPr>
          <p:nvPr>
            <p:ph idx="1"/>
          </p:nvPr>
        </p:nvPicPr>
        <p:blipFill>
          <a:blip r:embed="rId2"/>
          <a:stretch>
            <a:fillRect/>
          </a:stretch>
        </p:blipFill>
        <p:spPr>
          <a:xfrm>
            <a:off x="0" y="0"/>
            <a:ext cx="12197953" cy="6858000"/>
          </a:xfrm>
        </p:spPr>
      </p:pic>
    </p:spTree>
    <p:extLst>
      <p:ext uri="{BB962C8B-B14F-4D97-AF65-F5344CB8AC3E}">
        <p14:creationId xmlns:p14="http://schemas.microsoft.com/office/powerpoint/2010/main" val="330200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82F9-BF7D-691B-B334-DC0CE4E5A85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AF87CD-E4E2-DEAD-FB1E-E040FDFD17D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35BFD74-CA15-EA88-FE77-1292D636620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90501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49D7-3342-5490-292A-489F6BCA47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840098C-3B94-BA87-FAA1-898A88C8C86A}"/>
              </a:ext>
            </a:extLst>
          </p:cNvPr>
          <p:cNvPicPr>
            <a:picLocks noGrp="1" noChangeAspect="1"/>
          </p:cNvPicPr>
          <p:nvPr>
            <p:ph idx="1"/>
          </p:nvPr>
        </p:nvPicPr>
        <p:blipFill>
          <a:blip r:embed="rId2"/>
          <a:stretch>
            <a:fillRect/>
          </a:stretch>
        </p:blipFill>
        <p:spPr>
          <a:xfrm>
            <a:off x="1" y="0"/>
            <a:ext cx="12316690" cy="6924757"/>
          </a:xfrm>
        </p:spPr>
      </p:pic>
    </p:spTree>
    <p:extLst>
      <p:ext uri="{BB962C8B-B14F-4D97-AF65-F5344CB8AC3E}">
        <p14:creationId xmlns:p14="http://schemas.microsoft.com/office/powerpoint/2010/main" val="107320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1DC7-3B38-2958-FE68-5190F5257293}"/>
              </a:ext>
            </a:extLst>
          </p:cNvPr>
          <p:cNvSpPr>
            <a:spLocks noGrp="1"/>
          </p:cNvSpPr>
          <p:nvPr>
            <p:ph type="ctrTitle"/>
          </p:nvPr>
        </p:nvSpPr>
        <p:spPr/>
        <p:txBody>
          <a:bodyPr>
            <a:noAutofit/>
          </a:bodyPr>
          <a:lstStyle/>
          <a:p>
            <a:r>
              <a:rPr lang="en-US" sz="3200" b="0" i="0" cap="none" dirty="0">
                <a:solidFill>
                  <a:schemeClr val="accent3">
                    <a:lumMod val="75000"/>
                  </a:schemeClr>
                </a:solidFill>
                <a:effectLst/>
                <a:latin typeface="Lucida Fax" panose="02060602050505020204" pitchFamily="18" charset="0"/>
              </a:rPr>
              <a:t>In neural style transfer we have two images- style and content. We need to copy the style from the style image and apply it to the content image. By, style we basically mean, the patterns, the brushstrokes, etc.</a:t>
            </a:r>
            <a:endParaRPr lang="en-US" sz="3200" cap="none" dirty="0">
              <a:solidFill>
                <a:schemeClr val="accent3">
                  <a:lumMod val="75000"/>
                </a:schemeClr>
              </a:solidFill>
              <a:latin typeface="Lucida Fax" panose="02060602050505020204" pitchFamily="18" charset="0"/>
            </a:endParaRPr>
          </a:p>
        </p:txBody>
      </p:sp>
      <p:sp>
        <p:nvSpPr>
          <p:cNvPr id="3" name="Subtitle 2">
            <a:extLst>
              <a:ext uri="{FF2B5EF4-FFF2-40B4-BE49-F238E27FC236}">
                <a16:creationId xmlns:a16="http://schemas.microsoft.com/office/drawing/2014/main" id="{9FEC9468-C38B-0659-D4A0-7F1D02322CCA}"/>
              </a:ext>
            </a:extLst>
          </p:cNvPr>
          <p:cNvSpPr>
            <a:spLocks noGrp="1"/>
          </p:cNvSpPr>
          <p:nvPr>
            <p:ph type="subTitle" idx="1"/>
          </p:nvPr>
        </p:nvSpPr>
        <p:spPr>
          <a:xfrm>
            <a:off x="1876424" y="3602038"/>
            <a:ext cx="8791575" cy="2387600"/>
          </a:xfrm>
        </p:spPr>
        <p:txBody>
          <a:bodyPr/>
          <a:lstStyle/>
          <a:p>
            <a:r>
              <a:rPr lang="en-US" b="0" i="0" cap="none" dirty="0">
                <a:solidFill>
                  <a:schemeClr val="accent1">
                    <a:lumMod val="20000"/>
                    <a:lumOff val="80000"/>
                  </a:schemeClr>
                </a:solidFill>
                <a:effectLst/>
                <a:latin typeface="Lucida Fax" panose="02060602050505020204" pitchFamily="18" charset="0"/>
              </a:rPr>
              <a:t>For this, we use a pretrained VGG-16 net. The original paper uses a VGG-19 net, but I couldn’t find VGG-19 weights for </a:t>
            </a:r>
            <a:r>
              <a:rPr lang="en-US" b="0" i="0" cap="none" dirty="0" err="1">
                <a:solidFill>
                  <a:schemeClr val="accent1">
                    <a:lumMod val="20000"/>
                    <a:lumOff val="80000"/>
                  </a:schemeClr>
                </a:solidFill>
                <a:effectLst/>
                <a:latin typeface="Lucida Fax" panose="02060602050505020204" pitchFamily="18" charset="0"/>
              </a:rPr>
              <a:t>tensorflow</a:t>
            </a:r>
            <a:r>
              <a:rPr lang="en-US" b="0" i="0" cap="none" dirty="0">
                <a:solidFill>
                  <a:schemeClr val="accent1">
                    <a:lumMod val="20000"/>
                    <a:lumOff val="80000"/>
                  </a:schemeClr>
                </a:solidFill>
                <a:effectLst/>
                <a:latin typeface="Lucida Fax" panose="02060602050505020204" pitchFamily="18" charset="0"/>
              </a:rPr>
              <a:t>, so I went with VGG-16. Actually, this (using VGG-16 instead of VGG-19) doesn’t have much impact on the final results. The resulting images are identical.</a:t>
            </a: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latin typeface="source-serif-pro"/>
            </a:endParaRPr>
          </a:p>
          <a:p>
            <a:endParaRPr lang="en-US" dirty="0">
              <a:solidFill>
                <a:schemeClr val="accent1">
                  <a:lumMod val="20000"/>
                  <a:lumOff val="80000"/>
                </a:schemeClr>
              </a:solidFill>
            </a:endParaRPr>
          </a:p>
        </p:txBody>
      </p:sp>
    </p:spTree>
    <p:extLst>
      <p:ext uri="{BB962C8B-B14F-4D97-AF65-F5344CB8AC3E}">
        <p14:creationId xmlns:p14="http://schemas.microsoft.com/office/powerpoint/2010/main" val="1852717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9488-AD9A-EAC1-D04A-A758BAFA966E}"/>
              </a:ext>
            </a:extLst>
          </p:cNvPr>
          <p:cNvSpPr>
            <a:spLocks noGrp="1"/>
          </p:cNvSpPr>
          <p:nvPr>
            <p:ph type="ctrTitle"/>
          </p:nvPr>
        </p:nvSpPr>
        <p:spPr>
          <a:xfrm>
            <a:off x="1876424" y="1122362"/>
            <a:ext cx="8791575" cy="4135437"/>
          </a:xfrm>
        </p:spPr>
        <p:txBody>
          <a:bodyPr>
            <a:normAutofit fontScale="90000"/>
          </a:bodyPr>
          <a:lstStyle/>
          <a:p>
            <a:r>
              <a:rPr lang="en-US" sz="2800" b="0" i="0" cap="none" dirty="0">
                <a:solidFill>
                  <a:srgbClr val="FF0000"/>
                </a:solidFill>
                <a:effectLst/>
                <a:latin typeface="source-serif-pro"/>
              </a:rPr>
              <a:t>So intuitively, how does this work?</a:t>
            </a:r>
            <a:br>
              <a:rPr lang="en-US" sz="2800" b="0" i="0" cap="none" dirty="0">
                <a:solidFill>
                  <a:srgbClr val="292929"/>
                </a:solidFill>
                <a:effectLst/>
                <a:latin typeface="source-serif-pro"/>
              </a:rPr>
            </a:br>
            <a:br>
              <a:rPr lang="en-US" sz="2800" b="0" i="0" cap="none" dirty="0">
                <a:solidFill>
                  <a:srgbClr val="292929"/>
                </a:solidFill>
                <a:effectLst/>
                <a:latin typeface="source-serif-pro"/>
              </a:rPr>
            </a:br>
            <a:r>
              <a:rPr lang="en-US" sz="2800" b="0" i="0" cap="none" dirty="0">
                <a:solidFill>
                  <a:srgbClr val="FF33CC"/>
                </a:solidFill>
                <a:effectLst/>
                <a:latin typeface="source-serif-pro"/>
              </a:rPr>
              <a:t>To understand this, </a:t>
            </a:r>
            <a:r>
              <a:rPr lang="en-US" sz="2800" b="0" i="0" cap="none" dirty="0" err="1">
                <a:solidFill>
                  <a:srgbClr val="FF33CC"/>
                </a:solidFill>
                <a:effectLst/>
                <a:latin typeface="source-serif-pro"/>
              </a:rPr>
              <a:t>i’ll</a:t>
            </a:r>
            <a:r>
              <a:rPr lang="en-US" sz="2800" b="0" i="0" cap="none" dirty="0">
                <a:solidFill>
                  <a:srgbClr val="FF33CC"/>
                </a:solidFill>
                <a:effectLst/>
                <a:latin typeface="source-serif-pro"/>
              </a:rPr>
              <a:t> give you a basic intro to how convnets work.</a:t>
            </a:r>
            <a:br>
              <a:rPr lang="en-US" sz="2800" b="0" i="0" cap="none" dirty="0">
                <a:solidFill>
                  <a:srgbClr val="292929"/>
                </a:solidFill>
                <a:effectLst/>
                <a:latin typeface="source-serif-pro"/>
              </a:rPr>
            </a:br>
            <a:br>
              <a:rPr lang="en-US" sz="2800" b="0" i="0" cap="none" dirty="0">
                <a:solidFill>
                  <a:srgbClr val="292929"/>
                </a:solidFill>
                <a:effectLst/>
                <a:latin typeface="source-serif-pro"/>
              </a:rPr>
            </a:br>
            <a:r>
              <a:rPr lang="en-US" sz="2800" b="0" i="0" cap="none" dirty="0">
                <a:solidFill>
                  <a:schemeClr val="bg1">
                    <a:lumMod val="95000"/>
                    <a:lumOff val="5000"/>
                  </a:schemeClr>
                </a:solidFill>
                <a:effectLst/>
                <a:latin typeface="source-serif-pro"/>
              </a:rPr>
              <a:t>Convnets work on the basic principle of convolution. Say, for example we have an image and a filter. We slide the filter over the image and take as output, the weighted sum of the inputs covered by the filter, transformed by a nonlinearity such as sigmoid or </a:t>
            </a:r>
            <a:r>
              <a:rPr lang="en-US" sz="2800" b="0" i="0" cap="none" dirty="0" err="1">
                <a:solidFill>
                  <a:schemeClr val="bg1">
                    <a:lumMod val="95000"/>
                    <a:lumOff val="5000"/>
                  </a:schemeClr>
                </a:solidFill>
                <a:effectLst/>
                <a:latin typeface="source-serif-pro"/>
              </a:rPr>
              <a:t>relu</a:t>
            </a:r>
            <a:r>
              <a:rPr lang="en-US" sz="2800" b="0" i="0" cap="none" dirty="0">
                <a:solidFill>
                  <a:schemeClr val="bg1">
                    <a:lumMod val="95000"/>
                    <a:lumOff val="5000"/>
                  </a:schemeClr>
                </a:solidFill>
                <a:effectLst/>
                <a:latin typeface="source-serif-pro"/>
              </a:rPr>
              <a:t> or tanh. Every filter has it’s own set of weights, which do not change during the convolution operation. This is depicted beautifully in the below GIF-</a:t>
            </a:r>
            <a:br>
              <a:rPr lang="en-US" sz="2400" b="0" i="0" dirty="0">
                <a:solidFill>
                  <a:srgbClr val="292929"/>
                </a:solidFill>
                <a:effectLst/>
                <a:latin typeface="source-serif-pro"/>
              </a:rPr>
            </a:br>
            <a:endParaRPr lang="en-US" sz="2400" dirty="0"/>
          </a:p>
        </p:txBody>
      </p:sp>
      <p:sp>
        <p:nvSpPr>
          <p:cNvPr id="3" name="Subtitle 2">
            <a:extLst>
              <a:ext uri="{FF2B5EF4-FFF2-40B4-BE49-F238E27FC236}">
                <a16:creationId xmlns:a16="http://schemas.microsoft.com/office/drawing/2014/main" id="{D6DD1620-FD22-33E2-0F23-59834F5B5490}"/>
              </a:ext>
            </a:extLst>
          </p:cNvPr>
          <p:cNvSpPr>
            <a:spLocks noGrp="1"/>
          </p:cNvSpPr>
          <p:nvPr>
            <p:ph type="subTitle" idx="1"/>
          </p:nvPr>
        </p:nvSpPr>
        <p:spPr>
          <a:xfrm>
            <a:off x="1876424" y="5212080"/>
            <a:ext cx="8791575" cy="45719"/>
          </a:xfrm>
        </p:spPr>
        <p:txBody>
          <a:bodyPr>
            <a:normAutofit fontScale="25000" lnSpcReduction="20000"/>
          </a:bodyPr>
          <a:lstStyle/>
          <a:p>
            <a:endParaRPr lang="en-US" dirty="0"/>
          </a:p>
        </p:txBody>
      </p:sp>
    </p:spTree>
    <p:extLst>
      <p:ext uri="{BB962C8B-B14F-4D97-AF65-F5344CB8AC3E}">
        <p14:creationId xmlns:p14="http://schemas.microsoft.com/office/powerpoint/2010/main" val="283676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B7EF01-7DF1-487A-6ABA-809472301309}"/>
              </a:ext>
            </a:extLst>
          </p:cNvPr>
          <p:cNvPicPr>
            <a:picLocks noGrp="1" noChangeAspect="1"/>
          </p:cNvPicPr>
          <p:nvPr>
            <p:ph idx="1"/>
          </p:nvPr>
        </p:nvPicPr>
        <p:blipFill>
          <a:blip r:embed="rId2"/>
          <a:stretch>
            <a:fillRect/>
          </a:stretch>
        </p:blipFill>
        <p:spPr>
          <a:xfrm flipV="1">
            <a:off x="-27709" y="29698"/>
            <a:ext cx="6755678" cy="6828301"/>
          </a:xfrm>
        </p:spPr>
      </p:pic>
      <p:sp>
        <p:nvSpPr>
          <p:cNvPr id="2" name="Title 1">
            <a:extLst>
              <a:ext uri="{FF2B5EF4-FFF2-40B4-BE49-F238E27FC236}">
                <a16:creationId xmlns:a16="http://schemas.microsoft.com/office/drawing/2014/main" id="{EF7DDA1C-576C-B0FB-B623-49E1EBF06C31}"/>
              </a:ext>
            </a:extLst>
          </p:cNvPr>
          <p:cNvSpPr>
            <a:spLocks noGrp="1"/>
          </p:cNvSpPr>
          <p:nvPr>
            <p:ph type="title"/>
          </p:nvPr>
        </p:nvSpPr>
        <p:spPr>
          <a:xfrm>
            <a:off x="6857999" y="29699"/>
            <a:ext cx="5334001" cy="5484410"/>
          </a:xfrm>
        </p:spPr>
        <p:txBody>
          <a:bodyPr/>
          <a:lstStyle/>
          <a:p>
            <a:r>
              <a:rPr lang="en-US" dirty="0"/>
              <a:t>                                             </a:t>
            </a:r>
          </a:p>
        </p:txBody>
      </p:sp>
      <p:sp>
        <p:nvSpPr>
          <p:cNvPr id="7" name="TextBox 6">
            <a:extLst>
              <a:ext uri="{FF2B5EF4-FFF2-40B4-BE49-F238E27FC236}">
                <a16:creationId xmlns:a16="http://schemas.microsoft.com/office/drawing/2014/main" id="{D69FF0D3-AA08-137D-B23A-FAF99F5AFA04}"/>
              </a:ext>
            </a:extLst>
          </p:cNvPr>
          <p:cNvSpPr txBox="1"/>
          <p:nvPr/>
        </p:nvSpPr>
        <p:spPr>
          <a:xfrm>
            <a:off x="7079672" y="0"/>
            <a:ext cx="4353791" cy="5016758"/>
          </a:xfrm>
          <a:prstGeom prst="rect">
            <a:avLst/>
          </a:prstGeom>
          <a:noFill/>
        </p:spPr>
        <p:txBody>
          <a:bodyPr wrap="square">
            <a:spAutoFit/>
          </a:bodyPr>
          <a:lstStyle/>
          <a:p>
            <a:r>
              <a:rPr lang="en-US" sz="3200" b="0" i="0" dirty="0">
                <a:solidFill>
                  <a:schemeClr val="bg1"/>
                </a:solidFill>
                <a:effectLst/>
                <a:latin typeface="source-serif-pro"/>
              </a:rPr>
              <a:t>Here, the blue grid is the input. You can see the 3x3 region covered by the filter slide across the input(dark blue region). The result of this convolution is called a feature map, which is depicted by the green colored grid.</a:t>
            </a:r>
            <a:endParaRPr lang="en-US" sz="3200" dirty="0">
              <a:solidFill>
                <a:schemeClr val="bg1"/>
              </a:solidFill>
            </a:endParaRPr>
          </a:p>
        </p:txBody>
      </p:sp>
    </p:spTree>
    <p:extLst>
      <p:ext uri="{BB962C8B-B14F-4D97-AF65-F5344CB8AC3E}">
        <p14:creationId xmlns:p14="http://schemas.microsoft.com/office/powerpoint/2010/main" val="3465744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4573-0ADC-AAD3-E15E-96A2E5189C45}"/>
              </a:ext>
            </a:extLst>
          </p:cNvPr>
          <p:cNvSpPr>
            <a:spLocks noGrp="1"/>
          </p:cNvSpPr>
          <p:nvPr>
            <p:ph type="ctrTitle"/>
          </p:nvPr>
        </p:nvSpPr>
        <p:spPr>
          <a:xfrm>
            <a:off x="-2" y="9237"/>
            <a:ext cx="12192000" cy="1768763"/>
          </a:xfrm>
        </p:spPr>
        <p:txBody>
          <a:bodyPr>
            <a:noAutofit/>
          </a:bodyPr>
          <a:lstStyle/>
          <a:p>
            <a:r>
              <a:rPr lang="en-US" sz="3200" b="0" i="0" cap="none" dirty="0">
                <a:solidFill>
                  <a:srgbClr val="FF0000"/>
                </a:solidFill>
                <a:effectLst/>
                <a:latin typeface="source-serif-pro"/>
              </a:rPr>
              <a:t>So, in a convnet, the input image is convolved with several filters and filter maps are generated. These filter maps are then convolved with some more filters and some more feature maps are generated. This is illustrated beautifully through the diagram below.</a:t>
            </a:r>
            <a:endParaRPr lang="en-US" sz="3200" cap="none" dirty="0">
              <a:solidFill>
                <a:srgbClr val="FF0000"/>
              </a:solidFill>
            </a:endParaRPr>
          </a:p>
        </p:txBody>
      </p:sp>
      <p:sp>
        <p:nvSpPr>
          <p:cNvPr id="3" name="Subtitle 2">
            <a:extLst>
              <a:ext uri="{FF2B5EF4-FFF2-40B4-BE49-F238E27FC236}">
                <a16:creationId xmlns:a16="http://schemas.microsoft.com/office/drawing/2014/main" id="{CFAC56D9-88C4-815E-E153-C460190FB638}"/>
              </a:ext>
            </a:extLst>
          </p:cNvPr>
          <p:cNvSpPr>
            <a:spLocks noGrp="1"/>
          </p:cNvSpPr>
          <p:nvPr>
            <p:ph type="subTitle" idx="1"/>
          </p:nvPr>
        </p:nvSpPr>
        <p:spPr>
          <a:xfrm>
            <a:off x="1876423" y="8603673"/>
            <a:ext cx="8791575" cy="817418"/>
          </a:xfrm>
        </p:spPr>
        <p:txBody>
          <a:bodyPr/>
          <a:lstStyle/>
          <a:p>
            <a:endParaRPr lang="en-US" dirty="0"/>
          </a:p>
        </p:txBody>
      </p:sp>
      <p:pic>
        <p:nvPicPr>
          <p:cNvPr id="4" name="Picture 2">
            <a:extLst>
              <a:ext uri="{FF2B5EF4-FFF2-40B4-BE49-F238E27FC236}">
                <a16:creationId xmlns:a16="http://schemas.microsoft.com/office/drawing/2014/main" id="{B03EFA8F-ED65-C9F7-C095-DD2305CAC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64510"/>
            <a:ext cx="12191999" cy="449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385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DA19-1235-1203-5A1A-97B45E40D64B}"/>
              </a:ext>
            </a:extLst>
          </p:cNvPr>
          <p:cNvSpPr>
            <a:spLocks noGrp="1"/>
          </p:cNvSpPr>
          <p:nvPr>
            <p:ph type="ctrTitle"/>
          </p:nvPr>
        </p:nvSpPr>
        <p:spPr>
          <a:xfrm>
            <a:off x="1876424" y="0"/>
            <a:ext cx="8791575" cy="6622473"/>
          </a:xfrm>
        </p:spPr>
        <p:txBody>
          <a:bodyPr>
            <a:noAutofit/>
          </a:bodyPr>
          <a:lstStyle/>
          <a:p>
            <a:br>
              <a:rPr lang="en-US" sz="3600" b="0" i="0" cap="none" dirty="0">
                <a:solidFill>
                  <a:schemeClr val="bg2">
                    <a:lumMod val="50000"/>
                  </a:schemeClr>
                </a:solidFill>
                <a:effectLst/>
                <a:latin typeface="source-serif-pro"/>
              </a:rPr>
            </a:br>
            <a:br>
              <a:rPr lang="en-US" sz="3600" b="0" i="0" cap="none" dirty="0">
                <a:solidFill>
                  <a:schemeClr val="bg2">
                    <a:lumMod val="50000"/>
                  </a:schemeClr>
                </a:solidFill>
                <a:effectLst/>
                <a:latin typeface="source-serif-pro"/>
              </a:rPr>
            </a:br>
            <a:br>
              <a:rPr lang="en-US" sz="3600" b="0" i="0" cap="none" dirty="0">
                <a:solidFill>
                  <a:schemeClr val="bg2">
                    <a:lumMod val="50000"/>
                  </a:schemeClr>
                </a:solidFill>
                <a:effectLst/>
                <a:latin typeface="source-serif-pro"/>
              </a:rPr>
            </a:br>
            <a:br>
              <a:rPr lang="en-US" sz="3600" b="0" i="0" cap="none" dirty="0">
                <a:solidFill>
                  <a:schemeClr val="bg2">
                    <a:lumMod val="50000"/>
                  </a:schemeClr>
                </a:solidFill>
                <a:effectLst/>
                <a:latin typeface="source-serif-pro"/>
              </a:rPr>
            </a:br>
            <a:br>
              <a:rPr lang="en-US" sz="3600" b="0" i="0" cap="none" dirty="0">
                <a:solidFill>
                  <a:schemeClr val="bg2">
                    <a:lumMod val="50000"/>
                  </a:schemeClr>
                </a:solidFill>
                <a:effectLst/>
                <a:latin typeface="source-serif-pro"/>
              </a:rPr>
            </a:br>
            <a:br>
              <a:rPr lang="en-US" sz="3600" b="0" i="0" cap="none" dirty="0">
                <a:solidFill>
                  <a:schemeClr val="bg2">
                    <a:lumMod val="50000"/>
                  </a:schemeClr>
                </a:solidFill>
                <a:effectLst/>
                <a:latin typeface="source-serif-pro"/>
              </a:rPr>
            </a:br>
            <a:br>
              <a:rPr lang="en-US" sz="3600" b="0" i="0" dirty="0">
                <a:solidFill>
                  <a:schemeClr val="bg2">
                    <a:lumMod val="50000"/>
                  </a:schemeClr>
                </a:solidFill>
                <a:effectLst/>
                <a:latin typeface="source-serif-pro"/>
              </a:rPr>
            </a:br>
            <a:br>
              <a:rPr lang="en-US" sz="3600" b="0" i="0" dirty="0">
                <a:solidFill>
                  <a:schemeClr val="bg2">
                    <a:lumMod val="50000"/>
                  </a:schemeClr>
                </a:solidFill>
                <a:effectLst/>
                <a:latin typeface="source-serif-pro"/>
              </a:rPr>
            </a:br>
            <a:br>
              <a:rPr lang="en-US" sz="3600" b="0" i="0" dirty="0">
                <a:solidFill>
                  <a:schemeClr val="bg2">
                    <a:lumMod val="50000"/>
                  </a:schemeClr>
                </a:solidFill>
                <a:effectLst/>
                <a:latin typeface="source-serif-pro"/>
              </a:rPr>
            </a:br>
            <a:br>
              <a:rPr lang="en-US" sz="3600" b="0" i="0" dirty="0">
                <a:solidFill>
                  <a:schemeClr val="bg2">
                    <a:lumMod val="50000"/>
                  </a:schemeClr>
                </a:solidFill>
                <a:effectLst/>
                <a:latin typeface="source-serif-pro"/>
              </a:rPr>
            </a:br>
            <a:endParaRPr lang="en-US" sz="3600" dirty="0">
              <a:solidFill>
                <a:schemeClr val="bg2">
                  <a:lumMod val="50000"/>
                </a:schemeClr>
              </a:solidFill>
            </a:endParaRPr>
          </a:p>
        </p:txBody>
      </p:sp>
      <p:sp>
        <p:nvSpPr>
          <p:cNvPr id="3" name="Subtitle 2">
            <a:extLst>
              <a:ext uri="{FF2B5EF4-FFF2-40B4-BE49-F238E27FC236}">
                <a16:creationId xmlns:a16="http://schemas.microsoft.com/office/drawing/2014/main" id="{C3C212B0-EE92-9464-EBAA-579E28C23F5D}"/>
              </a:ext>
            </a:extLst>
          </p:cNvPr>
          <p:cNvSpPr>
            <a:spLocks noGrp="1"/>
          </p:cNvSpPr>
          <p:nvPr>
            <p:ph type="subTitle" idx="1"/>
          </p:nvPr>
        </p:nvSpPr>
        <p:spPr>
          <a:xfrm flipH="1">
            <a:off x="0" y="1"/>
            <a:ext cx="12191998" cy="7689272"/>
          </a:xfrm>
        </p:spPr>
        <p:txBody>
          <a:bodyPr>
            <a:normAutofit/>
          </a:bodyPr>
          <a:lstStyle/>
          <a:p>
            <a:r>
              <a:rPr lang="en-US" sz="3600" b="0" i="0" cap="none" dirty="0">
                <a:solidFill>
                  <a:schemeClr val="bg2">
                    <a:lumMod val="50000"/>
                  </a:schemeClr>
                </a:solidFill>
                <a:effectLst/>
                <a:latin typeface="source-serif-pro"/>
              </a:rPr>
              <a:t>You can also see the term </a:t>
            </a:r>
            <a:r>
              <a:rPr lang="en-US" sz="3600" b="0" i="0" cap="none" dirty="0" err="1">
                <a:solidFill>
                  <a:schemeClr val="bg2">
                    <a:lumMod val="50000"/>
                  </a:schemeClr>
                </a:solidFill>
                <a:effectLst/>
                <a:latin typeface="source-serif-pro"/>
              </a:rPr>
              <a:t>maxpool</a:t>
            </a:r>
            <a:r>
              <a:rPr lang="en-US" sz="3600" b="0" i="0" cap="none" dirty="0">
                <a:solidFill>
                  <a:schemeClr val="bg2">
                    <a:lumMod val="50000"/>
                  </a:schemeClr>
                </a:solidFill>
                <a:effectLst/>
                <a:latin typeface="source-serif-pro"/>
              </a:rPr>
              <a:t>, in the above image. A </a:t>
            </a:r>
            <a:r>
              <a:rPr lang="en-US" sz="3600" b="0" i="0" cap="none" dirty="0" err="1">
                <a:solidFill>
                  <a:schemeClr val="bg2">
                    <a:lumMod val="50000"/>
                  </a:schemeClr>
                </a:solidFill>
                <a:effectLst/>
                <a:latin typeface="source-serif-pro"/>
              </a:rPr>
              <a:t>maxpoollayer</a:t>
            </a:r>
            <a:r>
              <a:rPr lang="en-US" sz="3600" b="0" i="0" cap="none" dirty="0">
                <a:solidFill>
                  <a:schemeClr val="bg2">
                    <a:lumMod val="50000"/>
                  </a:schemeClr>
                </a:solidFill>
                <a:effectLst/>
                <a:latin typeface="source-serif-pro"/>
              </a:rPr>
              <a:t> is mainly used for the purpose of dimensionality reduction. In a </a:t>
            </a:r>
            <a:r>
              <a:rPr lang="en-US" sz="3600" b="0" i="0" cap="none" dirty="0" err="1">
                <a:solidFill>
                  <a:schemeClr val="bg2">
                    <a:lumMod val="50000"/>
                  </a:schemeClr>
                </a:solidFill>
                <a:effectLst/>
                <a:latin typeface="source-serif-pro"/>
              </a:rPr>
              <a:t>maxpool</a:t>
            </a:r>
            <a:r>
              <a:rPr lang="en-US" sz="3600" b="0" i="0" cap="none" dirty="0">
                <a:solidFill>
                  <a:schemeClr val="bg2">
                    <a:lumMod val="50000"/>
                  </a:schemeClr>
                </a:solidFill>
                <a:effectLst/>
                <a:latin typeface="source-serif-pro"/>
              </a:rPr>
              <a:t> operation, we simply slide a window, say of size 2x2, across the image and take as output, the maximum of values covered by the window.</a:t>
            </a:r>
          </a:p>
          <a:p>
            <a:endParaRPr lang="en-US" sz="3600" cap="none" dirty="0">
              <a:solidFill>
                <a:schemeClr val="bg2">
                  <a:lumMod val="50000"/>
                </a:schemeClr>
              </a:solidFill>
              <a:latin typeface="source-serif-pro"/>
            </a:endParaRPr>
          </a:p>
          <a:p>
            <a:r>
              <a:rPr lang="en-US" sz="3600" b="0" i="0" cap="none" dirty="0">
                <a:solidFill>
                  <a:schemeClr val="bg2">
                    <a:lumMod val="50000"/>
                  </a:schemeClr>
                </a:solidFill>
                <a:effectLst/>
                <a:latin typeface="source-serif-pro"/>
              </a:rPr>
              <a:t>To get more information and code -</a:t>
            </a:r>
            <a:r>
              <a:rPr lang="en-US" sz="3600" b="0" i="0" cap="none" dirty="0">
                <a:solidFill>
                  <a:schemeClr val="bg2">
                    <a:lumMod val="50000"/>
                  </a:schemeClr>
                </a:solidFill>
                <a:effectLst/>
                <a:latin typeface="source-serif-pro"/>
                <a:hlinkClick r:id="rId2"/>
              </a:rPr>
              <a:t>https://drive.google.com/drive/folders/1YZz0zM1jX6X2OJF1pHRFW0Olr1SnyOCl?usp=</a:t>
            </a:r>
            <a:r>
              <a:rPr lang="en-US" sz="3600" b="0" i="0" cap="none">
                <a:solidFill>
                  <a:schemeClr val="bg2">
                    <a:lumMod val="50000"/>
                  </a:schemeClr>
                </a:solidFill>
                <a:effectLst/>
                <a:latin typeface="source-serif-pro"/>
                <a:hlinkClick r:id="rId2"/>
              </a:rPr>
              <a:t>share_link</a:t>
            </a:r>
            <a:endParaRPr lang="en-US" sz="3600" cap="none" dirty="0">
              <a:solidFill>
                <a:schemeClr val="bg2">
                  <a:lumMod val="50000"/>
                </a:schemeClr>
              </a:solidFill>
              <a:latin typeface="source-serif-pro"/>
            </a:endParaRPr>
          </a:p>
          <a:p>
            <a:endParaRPr lang="en-US" sz="3600" dirty="0"/>
          </a:p>
        </p:txBody>
      </p:sp>
    </p:spTree>
    <p:extLst>
      <p:ext uri="{BB962C8B-B14F-4D97-AF65-F5344CB8AC3E}">
        <p14:creationId xmlns:p14="http://schemas.microsoft.com/office/powerpoint/2010/main" val="255982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3F42-6369-85DD-BE42-A48403CEE7B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DB2473F-95CA-644B-1F1E-BAC90C96C42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23EF209-7CC3-764E-2D6C-CB20902C07F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1620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6978-4738-7659-0586-9E13E8D860B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CF2402A-85C7-64E4-04D4-1B371DFF5B8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FDDA1FC-535E-0F28-0CED-7491658E1D9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6421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5ABE-8918-6DDB-CFFF-100011D043A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C6935BE-4BF5-CB1F-C738-568932A3DB0D}"/>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1C017436-4044-465F-FD57-6E3D3FF13AD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1337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617C-A46C-35F6-2766-48ABDAEEE78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5B3F1E-D4D8-E34E-9341-AD15D11F9F8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592003E-6ABE-0015-09CA-F18A6D512DC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0600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9267-9B0E-A763-1A35-87B1AEF1F66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DF64E39-E98F-FB61-CBAF-F4D14DA607F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574FFBE-C241-917A-4F60-BBAAF2D3E62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800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8EAD-3D8E-6D8D-FDDF-861F940ABF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F13C86-3D1E-28AA-59C3-F121A5971CF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E5168F3-E729-F06A-0F65-BBF81D9CDBB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164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51E-5B99-C71E-C5D0-8D412290651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14314DC-20D9-618E-5E44-FE86D9EE00D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2CFD770-47B4-E2D8-CAB1-20D9B61F5D7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2906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9635-7DBA-8354-7ABB-ECF6F9FA22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54269B-B798-CD2F-FC04-384D043C5609}"/>
              </a:ext>
            </a:extLst>
          </p:cNvPr>
          <p:cNvPicPr>
            <a:picLocks noGrp="1" noChangeAspect="1"/>
          </p:cNvPicPr>
          <p:nvPr>
            <p:ph idx="1"/>
          </p:nvPr>
        </p:nvPicPr>
        <p:blipFill>
          <a:blip r:embed="rId2"/>
          <a:stretch>
            <a:fillRect/>
          </a:stretch>
        </p:blipFill>
        <p:spPr>
          <a:xfrm>
            <a:off x="0" y="-1"/>
            <a:ext cx="12192000" cy="6854653"/>
          </a:xfrm>
        </p:spPr>
      </p:pic>
    </p:spTree>
    <p:extLst>
      <p:ext uri="{BB962C8B-B14F-4D97-AF65-F5344CB8AC3E}">
        <p14:creationId xmlns:p14="http://schemas.microsoft.com/office/powerpoint/2010/main" val="3041022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58</TotalTime>
  <Words>407</Words>
  <Application>Microsoft Office PowerPoint</Application>
  <PresentationFormat>Widescreen</PresentationFormat>
  <Paragraphs>22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Lucida Fax</vt:lpstr>
      <vt:lpstr>source-serif-pro</vt:lpstr>
      <vt:lpstr>Tw Cen MT</vt:lpstr>
      <vt:lpstr>Circuit</vt:lpstr>
      <vt:lpstr> Monu Kumar Soyal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neural style transfer we have two images- style and content. We need to copy the style from the style image and apply it to the content image. By, style we basically mean, the patterns, the brushstrokes, etc.</vt:lpstr>
      <vt:lpstr>So intuitively, how does this work?  To understand this, i’ll give you a basic intro to how convnets work.  Convnets work on the basic principle of convolution. Say, for example we have an image and a filter. We slide the filter over the image and take as output, the weighted sum of the inputs covered by the filter, transformed by a nonlinearity such as sigmoid or relu or tanh. Every filter has it’s own set of weights, which do not change during the convolution operation. This is depicted beautifully in the below GIF- </vt:lpstr>
      <vt:lpstr>                                             </vt:lpstr>
      <vt:lpstr>So, in a convnet, the input image is convolved with several filters and filter maps are generated. These filter maps are then convolved with some more filters and some more feature maps are generated. This is illustrated beautifully through the diagram below.</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Monu Kumar Soyal</dc:title>
  <dc:creator>Monu Soyal</dc:creator>
  <cp:lastModifiedBy>Monu Soyal</cp:lastModifiedBy>
  <cp:revision>1</cp:revision>
  <dcterms:created xsi:type="dcterms:W3CDTF">2023-01-25T16:36:34Z</dcterms:created>
  <dcterms:modified xsi:type="dcterms:W3CDTF">2023-01-25T17:34:58Z</dcterms:modified>
</cp:coreProperties>
</file>